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23" r:id="rId4"/>
    <p:sldId id="324" r:id="rId5"/>
    <p:sldId id="300" r:id="rId6"/>
    <p:sldId id="301" r:id="rId7"/>
    <p:sldId id="302" r:id="rId8"/>
    <p:sldId id="303" r:id="rId9"/>
    <p:sldId id="305" r:id="rId10"/>
    <p:sldId id="306" r:id="rId11"/>
    <p:sldId id="307" r:id="rId12"/>
    <p:sldId id="308" r:id="rId13"/>
    <p:sldId id="325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6" r:id="rId25"/>
    <p:sldId id="319" r:id="rId26"/>
    <p:sldId id="320" r:id="rId27"/>
    <p:sldId id="321" r:id="rId28"/>
    <p:sldId id="327" r:id="rId29"/>
    <p:sldId id="328" r:id="rId30"/>
    <p:sldId id="329" r:id="rId31"/>
    <p:sldId id="333" r:id="rId32"/>
    <p:sldId id="332" r:id="rId33"/>
    <p:sldId id="331" r:id="rId34"/>
    <p:sldId id="330" r:id="rId35"/>
    <p:sldId id="334" r:id="rId36"/>
    <p:sldId id="335" r:id="rId37"/>
    <p:sldId id="336" r:id="rId38"/>
    <p:sldId id="337" r:id="rId39"/>
    <p:sldId id="338" r:id="rId40"/>
    <p:sldId id="340" r:id="rId41"/>
    <p:sldId id="339" r:id="rId42"/>
    <p:sldId id="345" r:id="rId43"/>
    <p:sldId id="341" r:id="rId44"/>
    <p:sldId id="344" r:id="rId45"/>
    <p:sldId id="342" r:id="rId46"/>
    <p:sldId id="343" r:id="rId47"/>
    <p:sldId id="346" r:id="rId48"/>
    <p:sldId id="347" r:id="rId49"/>
    <p:sldId id="348" r:id="rId50"/>
    <p:sldId id="349" r:id="rId51"/>
    <p:sldId id="29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2666124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 flip="none" rotWithShape="1">
                <a:gsLst>
                  <a:gs pos="0">
                    <a:srgbClr val="000000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540" y="647072"/>
            <a:ext cx="5647969" cy="12983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14572"/>
            <a:ext cx="12192000" cy="881337"/>
          </a:xfrm>
          <a:prstGeom prst="rect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 flip="none" rotWithShape="1">
                <a:gsLst>
                  <a:gs pos="0">
                    <a:srgbClr val="000000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545" y="2476589"/>
            <a:ext cx="7841708" cy="1694119"/>
          </a:xfrm>
        </p:spPr>
        <p:txBody>
          <a:bodyPr anchor="b">
            <a:normAutofit/>
          </a:bodyPr>
          <a:lstStyle>
            <a:lvl1pPr>
              <a:defRPr sz="4800" b="1" i="0"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3545" y="4170709"/>
            <a:ext cx="7841708" cy="757196"/>
          </a:xfrm>
        </p:spPr>
        <p:txBody>
          <a:bodyPr>
            <a:normAutofit/>
          </a:bodyPr>
          <a:lstStyle>
            <a:lvl1pPr marL="0" indent="0" algn="l">
              <a:buNone/>
              <a:defRPr sz="3467">
                <a:solidFill>
                  <a:srgbClr val="B5772A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7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46353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4"/>
            <a:ext cx="4011084" cy="430148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3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35834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7051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4925079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4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95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4619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46194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4018911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in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0693" y="1655705"/>
            <a:ext cx="7841708" cy="1797812"/>
          </a:xfrm>
        </p:spPr>
        <p:txBody>
          <a:bodyPr anchor="b">
            <a:normAutofit/>
          </a:bodyPr>
          <a:lstStyle>
            <a:lvl1pPr>
              <a:defRPr sz="4800" b="1" i="0"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0693" y="3453517"/>
            <a:ext cx="7841708" cy="2134483"/>
          </a:xfrm>
        </p:spPr>
        <p:txBody>
          <a:bodyPr>
            <a:normAutofit/>
          </a:bodyPr>
          <a:lstStyle>
            <a:lvl1pPr marL="0" indent="0" algn="l">
              <a:buNone/>
              <a:defRPr sz="3467">
                <a:solidFill>
                  <a:schemeClr val="bg2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0" y="1642639"/>
            <a:ext cx="1219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5588000"/>
            <a:ext cx="12192000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12637" y="5872420"/>
            <a:ext cx="12204637" cy="10234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Picture 3" descr="nuage_logo_ms_color_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30" y="3166576"/>
            <a:ext cx="2495129" cy="5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6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aseline="0"/>
            </a:lvl1pPr>
          </a:lstStyle>
          <a:p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Headline goes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189" indent="-457189">
              <a:buClr>
                <a:schemeClr val="accent1"/>
              </a:buClr>
              <a:buFont typeface="Wingdings" charset="2"/>
              <a:buChar char="§"/>
              <a:defRPr/>
            </a:lvl1pPr>
            <a:lvl2pPr marL="990575" indent="-380990">
              <a:buClr>
                <a:schemeClr val="accent1"/>
              </a:buClr>
              <a:buFont typeface="Wingdings" charset="2"/>
              <a:buChar char="§"/>
              <a:defRPr/>
            </a:lvl2pPr>
            <a:lvl3pPr marL="1523962" indent="-304792">
              <a:buClr>
                <a:schemeClr val="accent1"/>
              </a:buClr>
              <a:buFont typeface="Wingdings" charset="2"/>
              <a:buChar char="§"/>
              <a:defRPr/>
            </a:lvl3pPr>
            <a:lvl4pPr marL="2133547" indent="-304792">
              <a:buClr>
                <a:schemeClr val="accent1"/>
              </a:buClr>
              <a:buFont typeface="Wingdings" charset="2"/>
              <a:buChar char="§"/>
              <a:defRPr/>
            </a:lvl4pPr>
            <a:lvl5pPr marL="2743131" indent="-304792">
              <a:buClr>
                <a:schemeClr val="accent1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61028" y="6279848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571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935" y="1617364"/>
            <a:ext cx="11575924" cy="4169765"/>
          </a:xfrm>
        </p:spPr>
        <p:txBody>
          <a:bodyPr/>
          <a:lstStyle>
            <a:lvl1pPr marL="457189" indent="-457189">
              <a:buClr>
                <a:schemeClr val="accent1"/>
              </a:buClr>
              <a:buFont typeface="Wingdings" charset="2"/>
              <a:buChar char="§"/>
              <a:defRPr/>
            </a:lvl1pPr>
            <a:lvl2pPr marL="990575" indent="-380990">
              <a:buClr>
                <a:schemeClr val="accent1"/>
              </a:buClr>
              <a:buFont typeface="Wingdings" charset="2"/>
              <a:buChar char="§"/>
              <a:defRPr/>
            </a:lvl2pPr>
            <a:lvl3pPr marL="1523962" indent="-304792">
              <a:buClr>
                <a:schemeClr val="accent1"/>
              </a:buClr>
              <a:buFont typeface="Wingdings" charset="2"/>
              <a:buChar char="§"/>
              <a:defRPr/>
            </a:lvl3pPr>
            <a:lvl4pPr marL="2133547" indent="-304792">
              <a:buClr>
                <a:schemeClr val="accent1"/>
              </a:buClr>
              <a:buFont typeface="Wingdings" charset="2"/>
              <a:buChar char="§"/>
              <a:defRPr/>
            </a:lvl4pPr>
            <a:lvl5pPr marL="2743131" indent="-304792">
              <a:buClr>
                <a:schemeClr val="accent1"/>
              </a:buClr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15935" y="859225"/>
            <a:ext cx="11575924" cy="758140"/>
          </a:xfrm>
        </p:spPr>
        <p:txBody>
          <a:bodyPr anchor="t"/>
          <a:lstStyle>
            <a:lvl1pPr marL="0" indent="0">
              <a:buFontTx/>
              <a:buNone/>
              <a:defRPr>
                <a:solidFill>
                  <a:srgbClr val="B5772A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5936" y="164264"/>
            <a:ext cx="11575923" cy="694960"/>
          </a:xfrm>
        </p:spPr>
        <p:txBody>
          <a:bodyPr tIns="0" bIns="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18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rgbClr val="B5772A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590309"/>
          </a:xfrm>
          <a:prstGeom prst="rect">
            <a:avLst/>
          </a:prstGeom>
          <a:pattFill prst="ltUpDiag">
            <a:fgClr>
              <a:schemeClr val="tx1"/>
            </a:fgClr>
            <a:bgClr>
              <a:srgbClr val="1E1E1E"/>
            </a:bgClr>
          </a:patt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gradFill flip="none" rotWithShape="1">
                <a:gsLst>
                  <a:gs pos="0">
                    <a:srgbClr val="000000"/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007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136384"/>
          </a:xfrm>
        </p:spPr>
        <p:txBody>
          <a:bodyPr/>
          <a:lstStyle>
            <a:lvl1pPr marL="457189" indent="-457189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3733"/>
            </a:lvl1pPr>
            <a:lvl2pPr marL="990575" indent="-380990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3200"/>
            </a:lvl2pPr>
            <a:lvl3pPr marL="1523962" indent="-304792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2667"/>
            </a:lvl3pPr>
            <a:lvl4pPr marL="2133547" indent="-304792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2400"/>
            </a:lvl4pPr>
            <a:lvl5pPr marL="2743131" indent="-304792">
              <a:buClr>
                <a:schemeClr val="bg1">
                  <a:lumMod val="50000"/>
                </a:schemeClr>
              </a:buClr>
              <a:buFont typeface="Wingdings" charset="2"/>
              <a:buChar char="§"/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136384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0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5617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56171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57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8915" y="6434667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/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54781" y="6347581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180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6173684"/>
            <a:ext cx="12192000" cy="697773"/>
            <a:chOff x="0" y="4630263"/>
            <a:chExt cx="9144000" cy="523330"/>
          </a:xfrm>
        </p:grpSpPr>
        <p:sp>
          <p:nvSpPr>
            <p:cNvPr id="4" name="Rectangle 3"/>
            <p:cNvSpPr/>
            <p:nvPr/>
          </p:nvSpPr>
          <p:spPr>
            <a:xfrm>
              <a:off x="0" y="4630263"/>
              <a:ext cx="9144000" cy="5233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337" y="4713232"/>
              <a:ext cx="1554656" cy="357392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5938" y="202167"/>
            <a:ext cx="1157592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5937" y="1345167"/>
            <a:ext cx="11575923" cy="427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51110" y="57744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2995081" y="6283451"/>
            <a:ext cx="6154448" cy="533524"/>
            <a:chOff x="2246311" y="4733213"/>
            <a:chExt cx="4615836" cy="400143"/>
          </a:xfrm>
        </p:grpSpPr>
        <p:sp>
          <p:nvSpPr>
            <p:cNvPr id="10" name="TextBox 9"/>
            <p:cNvSpPr txBox="1"/>
            <p:nvPr/>
          </p:nvSpPr>
          <p:spPr>
            <a:xfrm>
              <a:off x="2246311" y="4733213"/>
              <a:ext cx="4615836" cy="169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67" spc="53" baseline="0" dirty="0">
                  <a:solidFill>
                    <a:schemeClr val="bg1">
                      <a:lumMod val="50000"/>
                    </a:schemeClr>
                  </a:solidFill>
                  <a:latin typeface="Calibri" charset="0"/>
                </a:rPr>
                <a:t>© 2016 NOKIA. ALL RIGHTS RESERVED. NUAGE NETWORKS IS A NOKIA VENTURE.</a:t>
              </a:r>
              <a:endParaRPr lang="en-US" sz="867" spc="53" baseline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46311" y="4863955"/>
              <a:ext cx="4615836" cy="269401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867" dirty="0">
                  <a:solidFill>
                    <a:schemeClr val="bg1">
                      <a:lumMod val="50000"/>
                    </a:schemeClr>
                  </a:solidFill>
                </a:rPr>
                <a:t>CONFIDENTIAL - SOLELY FOR AUTHORIZED PERSONS HAVING A NEED TO KNOW </a:t>
              </a:r>
            </a:p>
            <a:p>
              <a:pPr algn="ctr"/>
              <a:r>
                <a:rPr lang="en-US" sz="867" dirty="0">
                  <a:solidFill>
                    <a:schemeClr val="bg1">
                      <a:lumMod val="50000"/>
                    </a:schemeClr>
                  </a:solidFill>
                </a:rPr>
                <a:t>PROPRIETARY – USE PURSUANT TO COMPANY INSTRUCTION</a:t>
              </a:r>
            </a:p>
          </p:txBody>
        </p:sp>
      </p:grp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49529" y="6249051"/>
            <a:ext cx="2844800" cy="341836"/>
          </a:xfrm>
          <a:prstGeom prst="rect">
            <a:avLst/>
          </a:prstGeom>
        </p:spPr>
        <p:txBody>
          <a:bodyPr/>
          <a:lstStyle>
            <a:lvl1pPr algn="r">
              <a:defRPr sz="1467">
                <a:solidFill>
                  <a:schemeClr val="bg2"/>
                </a:solidFill>
              </a:defRPr>
            </a:lvl1pPr>
          </a:lstStyle>
          <a:p>
            <a:fld id="{19756548-95A4-4B74-8466-CFF9AD55D443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9149529" y="6523739"/>
            <a:ext cx="2844800" cy="323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>
                <a:solidFill>
                  <a:schemeClr val="bg2"/>
                </a:solidFill>
              </a:defRPr>
            </a:lvl1pPr>
          </a:lstStyle>
          <a:p>
            <a:fld id="{A3C93598-288E-4BF2-85F5-9D5A1B7AAF78}" type="datetimeFigureOut">
              <a:rPr lang="en-US" smtClean="0"/>
              <a:t>12/1/2016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416076" y="2244876"/>
            <a:ext cx="1219200" cy="1219200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560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609585" rtl="0" eaLnBrk="1" latinLnBrk="0" hangingPunct="1">
        <a:spcBef>
          <a:spcPct val="0"/>
        </a:spcBef>
        <a:buNone/>
        <a:defRPr sz="4800" b="1" i="0" kern="1200">
          <a:solidFill>
            <a:srgbClr val="000000"/>
          </a:solidFill>
          <a:latin typeface="Calibri"/>
          <a:ea typeface="+mj-ea"/>
          <a:cs typeface="Calibri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733" b="0" i="0" kern="1200">
          <a:solidFill>
            <a:schemeClr val="tx1"/>
          </a:solidFill>
          <a:latin typeface="Calibri"/>
          <a:ea typeface="+mn-ea"/>
          <a:cs typeface="Calibri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200" b="0" i="0" kern="1200">
          <a:solidFill>
            <a:schemeClr val="tx1"/>
          </a:solidFill>
          <a:latin typeface="Calibri"/>
          <a:ea typeface="+mn-ea"/>
          <a:cs typeface="Calibri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Calibri"/>
          <a:ea typeface="+mn-ea"/>
          <a:cs typeface="Calibri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400" b="0" i="0" kern="1200">
          <a:solidFill>
            <a:schemeClr val="tx1"/>
          </a:solidFill>
          <a:latin typeface="Calibri"/>
          <a:ea typeface="+mn-ea"/>
          <a:cs typeface="Calibri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8325" y="2476589"/>
            <a:ext cx="9086928" cy="218113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vCloud</a:t>
            </a:r>
            <a:r>
              <a:rPr lang="en-US" dirty="0"/>
              <a:t> Integration Workflows Supported Scenarios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745" y="5206999"/>
            <a:ext cx="6758955" cy="635305"/>
          </a:xfrm>
        </p:spPr>
        <p:txBody>
          <a:bodyPr>
            <a:normAutofit/>
          </a:bodyPr>
          <a:lstStyle/>
          <a:p>
            <a:r>
              <a:rPr lang="en-US" sz="1600" dirty="0"/>
              <a:t>Advanced Workflows version 1.0.0</a:t>
            </a:r>
          </a:p>
        </p:txBody>
      </p:sp>
    </p:spTree>
    <p:extLst>
      <p:ext uri="{BB962C8B-B14F-4D97-AF65-F5344CB8AC3E}">
        <p14:creationId xmlns:p14="http://schemas.microsoft.com/office/powerpoint/2010/main" val="4052798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08415"/>
            <a:ext cx="7435490" cy="49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41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56824"/>
            <a:ext cx="7284488" cy="483443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945973" y="33317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807" y="1397880"/>
            <a:ext cx="1686160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3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" y="1169440"/>
            <a:ext cx="7376767" cy="48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8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089362"/>
            <a:ext cx="7401934" cy="490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2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28612"/>
            <a:ext cx="7460656" cy="49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8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19725"/>
            <a:ext cx="7460656" cy="49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52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53682"/>
            <a:ext cx="7368378" cy="486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87864"/>
            <a:ext cx="7225765" cy="48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0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29961"/>
            <a:ext cx="7368378" cy="48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6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45994"/>
            <a:ext cx="7385156" cy="48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5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Supported </a:t>
            </a:r>
            <a:r>
              <a:rPr lang="en-US" dirty="0" err="1"/>
              <a:t>vCloud</a:t>
            </a:r>
            <a:r>
              <a:rPr lang="en-US" dirty="0"/>
              <a:t>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5938" y="2100176"/>
            <a:ext cx="11495761" cy="308422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Create an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Create an Organization VDC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Create an Isolated Org VDC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Create a </a:t>
            </a:r>
            <a:r>
              <a:rPr lang="en-CA" sz="2800" dirty="0" err="1"/>
              <a:t>vApp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Delete a </a:t>
            </a:r>
            <a:r>
              <a:rPr lang="en-CA" sz="2800" dirty="0" err="1"/>
              <a:t>vApp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Delete an Isolated Org VDC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Delete an Organization VDC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Delete an Organization</a:t>
            </a:r>
          </a:p>
        </p:txBody>
      </p:sp>
    </p:spTree>
    <p:extLst>
      <p:ext uri="{BB962C8B-B14F-4D97-AF65-F5344CB8AC3E}">
        <p14:creationId xmlns:p14="http://schemas.microsoft.com/office/powerpoint/2010/main" val="4094158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31330"/>
            <a:ext cx="7385156" cy="490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8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0511"/>
            <a:ext cx="7435490" cy="492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1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VDC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66070"/>
            <a:ext cx="7417538" cy="488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5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53636"/>
            <a:ext cx="7385156" cy="490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2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29596"/>
            <a:ext cx="7421065" cy="493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3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09224"/>
            <a:ext cx="7485823" cy="49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41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07911"/>
            <a:ext cx="7371751" cy="487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8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097130"/>
            <a:ext cx="7410323" cy="491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08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Isolated Org VDC Network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10953"/>
            <a:ext cx="7401934" cy="490218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7952764" y="3481431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064" y="1294776"/>
            <a:ext cx="281979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8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20038"/>
            <a:ext cx="7418358" cy="492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40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" y="1174837"/>
            <a:ext cx="7309656" cy="484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8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7871"/>
            <a:ext cx="7440214" cy="49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8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43060"/>
            <a:ext cx="7443879" cy="49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2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" y="1145136"/>
            <a:ext cx="7475257" cy="493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18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28045"/>
            <a:ext cx="7460656" cy="49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35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4537"/>
            <a:ext cx="7418712" cy="49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01316"/>
            <a:ext cx="7494212" cy="496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80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62229"/>
            <a:ext cx="7460656" cy="492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1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35661"/>
            <a:ext cx="7510990" cy="49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502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35661"/>
            <a:ext cx="7510990" cy="49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215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" y="1145079"/>
            <a:ext cx="7343211" cy="492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3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17463"/>
            <a:ext cx="7519379" cy="49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28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sp>
        <p:nvSpPr>
          <p:cNvPr id="5" name="Right Arrow 4"/>
          <p:cNvSpPr/>
          <p:nvPr/>
        </p:nvSpPr>
        <p:spPr>
          <a:xfrm>
            <a:off x="4991450" y="323150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00" y="2158900"/>
            <a:ext cx="5705259" cy="18328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8" y="1978002"/>
            <a:ext cx="4455027" cy="300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99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</a:t>
            </a:r>
            <a:r>
              <a:rPr lang="en-US" dirty="0" err="1"/>
              <a:t>vApp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7" y="1120845"/>
            <a:ext cx="7265075" cy="49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019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</a:t>
            </a:r>
            <a:r>
              <a:rPr lang="en-US" dirty="0" err="1"/>
              <a:t>vApp</a:t>
            </a:r>
            <a:r>
              <a:rPr lang="en-US" dirty="0"/>
              <a:t> (Cont’d)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743038" y="330526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822" y="1653731"/>
            <a:ext cx="3141778" cy="3303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8" y="1109654"/>
            <a:ext cx="7351600" cy="49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5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Isolated VDC Org Network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2858"/>
            <a:ext cx="7326433" cy="49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3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Isolated VDC Org Network (Cont’d)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743038" y="330526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129" y="1484850"/>
            <a:ext cx="3393871" cy="38835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7" y="1153587"/>
            <a:ext cx="7350417" cy="49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23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 VDC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8495"/>
            <a:ext cx="7250932" cy="49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3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 VDC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49386"/>
            <a:ext cx="7334822" cy="490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80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 VDC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201775"/>
            <a:ext cx="7257707" cy="487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35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8838"/>
            <a:ext cx="7292877" cy="491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6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28598"/>
            <a:ext cx="7351600" cy="49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" y="1144656"/>
            <a:ext cx="7399355" cy="490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3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an Organization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50998"/>
            <a:ext cx="7284488" cy="491182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826929" y="3372374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402" y="1948297"/>
            <a:ext cx="1714739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636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3084" y="3657601"/>
            <a:ext cx="10363200" cy="1362075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670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7" y="1139996"/>
            <a:ext cx="7393775" cy="48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2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9" y="1124239"/>
            <a:ext cx="7401934" cy="49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7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30802"/>
            <a:ext cx="7368378" cy="485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0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Organization (Cont’d)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8" y="1110800"/>
            <a:ext cx="7412263" cy="48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73606"/>
      </p:ext>
    </p:extLst>
  </p:cSld>
  <p:clrMapOvr>
    <a:masterClrMapping/>
  </p:clrMapOvr>
</p:sld>
</file>

<file path=ppt/theme/theme1.xml><?xml version="1.0" encoding="utf-8"?>
<a:theme xmlns:a="http://schemas.openxmlformats.org/drawingml/2006/main" name="nuage template 2016">
  <a:themeElements>
    <a:clrScheme name="Nuage 4">
      <a:dk1>
        <a:sysClr val="windowText" lastClr="000000"/>
      </a:dk1>
      <a:lt1>
        <a:sysClr val="window" lastClr="FFFFFF"/>
      </a:lt1>
      <a:dk2>
        <a:srgbClr val="9D1B32"/>
      </a:dk2>
      <a:lt2>
        <a:srgbClr val="B5772A"/>
      </a:lt2>
      <a:accent1>
        <a:srgbClr val="FE2D2C"/>
      </a:accent1>
      <a:accent2>
        <a:srgbClr val="FCB32C"/>
      </a:accent2>
      <a:accent3>
        <a:srgbClr val="7A2063"/>
      </a:accent3>
      <a:accent4>
        <a:srgbClr val="168A43"/>
      </a:accent4>
      <a:accent5>
        <a:srgbClr val="277DA1"/>
      </a:accent5>
      <a:accent6>
        <a:srgbClr val="50C0E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  <a:prstDash val="solid"/>
          <a:headEnd type="none" w="med" len="med"/>
          <a:tailEnd type="none" w="med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 fontScale="92500" lnSpcReduction="20000"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uage template 2016" id="{AA26D97B-F5EF-460A-946E-625CD304D7FC}" vid="{4889BE42-6777-46E0-9012-388A93CD67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345</Words>
  <Application>Microsoft Office PowerPoint</Application>
  <PresentationFormat>Widescreen</PresentationFormat>
  <Paragraphs>60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nuage template 2016</vt:lpstr>
      <vt:lpstr>vCloud Integration Workflows Supported Scenarios</vt:lpstr>
      <vt:lpstr>Supported vCloud Operations</vt:lpstr>
      <vt:lpstr>Create an Organization</vt:lpstr>
      <vt:lpstr>Create an Organization (Cont’d)</vt:lpstr>
      <vt:lpstr>Create an Organization (Cont’d)</vt:lpstr>
      <vt:lpstr>Create an Organization (Cont’d)</vt:lpstr>
      <vt:lpstr>Create an Organization (Cont’d)</vt:lpstr>
      <vt:lpstr>Create an Organization (Cont’d)</vt:lpstr>
      <vt:lpstr>Create an Organization (Cont’d)</vt:lpstr>
      <vt:lpstr>Create an Organization (Cont’d)</vt:lpstr>
      <vt:lpstr>Create an Organization (Cont’d)</vt:lpstr>
      <vt:lpstr>Create an Organization VDC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Organization VDC (Cont’d)</vt:lpstr>
      <vt:lpstr>Create an Isolated Org VDC Network</vt:lpstr>
      <vt:lpstr>Create an Isolated Org VDC Network</vt:lpstr>
      <vt:lpstr>Create an Isolated Org VDC Network (Cont’d)</vt:lpstr>
      <vt:lpstr>Create an Isolated Org VDC Network (Cont’d)</vt:lpstr>
      <vt:lpstr>Create an Isolated Org VDC Network (Cont’d)</vt:lpstr>
      <vt:lpstr>Create an Isolated Org VDC Network (Cont’d)</vt:lpstr>
      <vt:lpstr>Create a vApp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Create a vApp (Cont’d)</vt:lpstr>
      <vt:lpstr>Delete a vApp</vt:lpstr>
      <vt:lpstr>Delete a vApp (Cont’d)</vt:lpstr>
      <vt:lpstr>Delete an Isolated VDC Org Network</vt:lpstr>
      <vt:lpstr>Delete an Isolated VDC Org Network (Cont’d)</vt:lpstr>
      <vt:lpstr>Delete an Organization VDC</vt:lpstr>
      <vt:lpstr>Delete an Organization VDC (Cont’d)</vt:lpstr>
      <vt:lpstr>Delete an Organization VDC (Cont’d)</vt:lpstr>
      <vt:lpstr>Delete an Organization</vt:lpstr>
      <vt:lpstr>Delete an Organization (Cont’d)</vt:lpstr>
      <vt:lpstr>Delete an Organization (Cont’d)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vCloud network modeling</dc:title>
  <dc:creator>GORBACHEV, Alexey (Nokia - RU)</dc:creator>
  <cp:lastModifiedBy>Leclerc, Martin (EXT - CA)</cp:lastModifiedBy>
  <cp:revision>198</cp:revision>
  <dcterms:created xsi:type="dcterms:W3CDTF">2016-11-22T11:08:33Z</dcterms:created>
  <dcterms:modified xsi:type="dcterms:W3CDTF">2016-12-01T18:42:05Z</dcterms:modified>
</cp:coreProperties>
</file>